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sldIdLst>
    <p:sldId id="263" r:id="rId2"/>
    <p:sldId id="260" r:id="rId3"/>
    <p:sldId id="265" r:id="rId4"/>
    <p:sldId id="266" r:id="rId5"/>
    <p:sldId id="267" r:id="rId6"/>
  </p:sldIdLst>
  <p:sldSz cx="9144000" cy="6858000" type="screen4x3"/>
  <p:notesSz cx="6858000" cy="9144000"/>
  <p:defaultTextStyle>
    <a:defPPr>
      <a:defRPr lang="en-A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527688"/>
    <a:srgbClr val="5E889D"/>
    <a:srgbClr val="94B0BE"/>
    <a:srgbClr val="4E37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18" autoAdjust="0"/>
    <p:restoredTop sz="94660"/>
  </p:normalViewPr>
  <p:slideViewPr>
    <p:cSldViewPr>
      <p:cViewPr>
        <p:scale>
          <a:sx n="50" d="100"/>
          <a:sy n="50" d="100"/>
        </p:scale>
        <p:origin x="-58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AU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AU" altLang="zh-CN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zh-CN" noProof="0" smtClean="0"/>
              <a:t>Click to edit Master text styles</a:t>
            </a:r>
          </a:p>
          <a:p>
            <a:pPr lvl="1"/>
            <a:r>
              <a:rPr lang="en-AU" altLang="zh-CN" noProof="0" smtClean="0"/>
              <a:t>Second level</a:t>
            </a:r>
          </a:p>
          <a:p>
            <a:pPr lvl="2"/>
            <a:r>
              <a:rPr lang="en-AU" altLang="zh-CN" noProof="0" smtClean="0"/>
              <a:t>Third level</a:t>
            </a:r>
          </a:p>
          <a:p>
            <a:pPr lvl="3"/>
            <a:r>
              <a:rPr lang="en-AU" altLang="zh-CN" noProof="0" smtClean="0"/>
              <a:t>Fourth level</a:t>
            </a:r>
          </a:p>
          <a:p>
            <a:pPr lvl="4"/>
            <a:r>
              <a:rPr lang="en-AU" altLang="zh-CN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AU" altLang="zh-CN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8FE79F60-AF28-4874-B6FB-726BACC6F542}" type="slidenum">
              <a:rPr lang="zh-CN" altLang="en-AU"/>
              <a:pPr>
                <a:defRPr/>
              </a:pPr>
              <a:t>‹#›</a:t>
            </a:fld>
            <a:endParaRPr lang="en-AU" altLang="zh-CN"/>
          </a:p>
        </p:txBody>
      </p:sp>
    </p:spTree>
    <p:extLst>
      <p:ext uri="{BB962C8B-B14F-4D97-AF65-F5344CB8AC3E}">
        <p14:creationId xmlns:p14="http://schemas.microsoft.com/office/powerpoint/2010/main" val="648128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B08BF49B-B7CC-4815-9BAA-212703A8E80E}" type="slidenum">
              <a:rPr lang="zh-CN" altLang="en-AU" smtClean="0"/>
              <a:pPr eaLnBrk="1" hangingPunct="1"/>
              <a:t>1</a:t>
            </a:fld>
            <a:endParaRPr lang="en-AU" altLang="zh-CN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A26B155-980E-4357-9C58-D3F23152E85D}" type="slidenum">
              <a:rPr lang="zh-CN" altLang="en-AU" smtClean="0"/>
              <a:pPr eaLnBrk="1" hangingPunct="1"/>
              <a:t>2</a:t>
            </a:fld>
            <a:endParaRPr lang="en-AU" altLang="zh-CN" smtClean="0"/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CN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4652963"/>
            <a:ext cx="9144000" cy="2205037"/>
          </a:xfrm>
          <a:prstGeom prst="rect">
            <a:avLst/>
          </a:prstGeom>
          <a:solidFill>
            <a:srgbClr val="94B0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3333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zh-CN" altLang="en-US">
              <a:ea typeface="宋体" pitchFamily="2" charset="-122"/>
            </a:endParaRPr>
          </a:p>
        </p:txBody>
      </p:sp>
      <p:pic>
        <p:nvPicPr>
          <p:cNvPr id="6" name="Picture 9" descr="ANU_LOGO_WHI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15888"/>
            <a:ext cx="1511300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468313" y="4652963"/>
            <a:ext cx="8280400" cy="519112"/>
          </a:xfrm>
        </p:spPr>
        <p:txBody>
          <a:bodyPr>
            <a:spAutoFit/>
          </a:bodyPr>
          <a:lstStyle>
            <a:lvl1pPr marL="0" indent="0">
              <a:buFontTx/>
              <a:buNone/>
              <a:defRPr sz="2800"/>
            </a:lvl1pPr>
          </a:lstStyle>
          <a:p>
            <a:r>
              <a:rPr lang="en-AU" altLang="zh-CN"/>
              <a:t>Click to edit Master subtitle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468313" y="1919288"/>
            <a:ext cx="8207375" cy="641350"/>
          </a:xfrm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AU" altLang="zh-CN"/>
              <a:t>Click to edit Master title style</a:t>
            </a:r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en-AU" altLang="zh-CN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r>
              <a:rPr lang="zh-CN" altLang="en-AU"/>
              <a:t>Footer text goes in here</a:t>
            </a:r>
            <a:endParaRPr lang="en-AU" altLang="zh-CN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FFADA4-FCF3-4495-9509-DBE6D2C4E9FE}" type="slidenum">
              <a:rPr lang="zh-CN" altLang="en-AU"/>
              <a:pPr>
                <a:defRPr/>
              </a:pPr>
              <a:t>‹#›</a:t>
            </a:fld>
            <a:endParaRPr lang="en-AU" altLang="zh-CN"/>
          </a:p>
        </p:txBody>
      </p:sp>
    </p:spTree>
    <p:extLst>
      <p:ext uri="{BB962C8B-B14F-4D97-AF65-F5344CB8AC3E}">
        <p14:creationId xmlns:p14="http://schemas.microsoft.com/office/powerpoint/2010/main" val="40296133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AU"/>
              <a:t>Footer text goes in here</a:t>
            </a:r>
            <a:endParaRPr lang="en-AU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600524-4A83-436A-9E5D-4319753BD92D}" type="slidenum">
              <a:rPr lang="zh-CN" altLang="en-AU"/>
              <a:pPr>
                <a:defRPr/>
              </a:pPr>
              <a:t>‹#›</a:t>
            </a:fld>
            <a:endParaRPr lang="en-AU" altLang="zh-CN"/>
          </a:p>
        </p:txBody>
      </p:sp>
    </p:spTree>
    <p:extLst>
      <p:ext uri="{BB962C8B-B14F-4D97-AF65-F5344CB8AC3E}">
        <p14:creationId xmlns:p14="http://schemas.microsoft.com/office/powerpoint/2010/main" val="2134451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38925" y="765175"/>
            <a:ext cx="2058988" cy="536098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765175"/>
            <a:ext cx="6029325" cy="53609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AU"/>
              <a:t>Footer text goes in here</a:t>
            </a:r>
            <a:endParaRPr lang="en-AU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8EB6F-C029-41DA-9E70-D46B8EC650B3}" type="slidenum">
              <a:rPr lang="zh-CN" altLang="en-AU"/>
              <a:pPr>
                <a:defRPr/>
              </a:pPr>
              <a:t>‹#›</a:t>
            </a:fld>
            <a:endParaRPr lang="en-AU" altLang="zh-CN"/>
          </a:p>
        </p:txBody>
      </p:sp>
    </p:spTree>
    <p:extLst>
      <p:ext uri="{BB962C8B-B14F-4D97-AF65-F5344CB8AC3E}">
        <p14:creationId xmlns:p14="http://schemas.microsoft.com/office/powerpoint/2010/main" val="22019783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13" y="765175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916113"/>
            <a:ext cx="8229600" cy="4210050"/>
          </a:xfrm>
        </p:spPr>
        <p:txBody>
          <a:bodyPr/>
          <a:lstStyle/>
          <a:p>
            <a:pPr lvl="0"/>
            <a:endParaRPr lang="en-AU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AU"/>
              <a:t>Footer text goes in here</a:t>
            </a:r>
            <a:endParaRPr lang="en-AU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14407C-AD92-4BEC-B673-FDCCE43C3475}" type="slidenum">
              <a:rPr lang="zh-CN" altLang="en-AU"/>
              <a:pPr>
                <a:defRPr/>
              </a:pPr>
              <a:t>‹#›</a:t>
            </a:fld>
            <a:endParaRPr lang="en-AU" altLang="zh-CN"/>
          </a:p>
        </p:txBody>
      </p:sp>
    </p:spTree>
    <p:extLst>
      <p:ext uri="{BB962C8B-B14F-4D97-AF65-F5344CB8AC3E}">
        <p14:creationId xmlns:p14="http://schemas.microsoft.com/office/powerpoint/2010/main" val="18792187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AU"/>
              <a:t>Footer text goes in here</a:t>
            </a:r>
            <a:endParaRPr lang="en-AU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0C3ABC-F701-4495-9636-98E84889A7DB}" type="slidenum">
              <a:rPr lang="zh-CN" altLang="en-AU"/>
              <a:pPr>
                <a:defRPr/>
              </a:pPr>
              <a:t>‹#›</a:t>
            </a:fld>
            <a:endParaRPr lang="en-AU" altLang="zh-CN"/>
          </a:p>
        </p:txBody>
      </p:sp>
    </p:spTree>
    <p:extLst>
      <p:ext uri="{BB962C8B-B14F-4D97-AF65-F5344CB8AC3E}">
        <p14:creationId xmlns:p14="http://schemas.microsoft.com/office/powerpoint/2010/main" val="2168965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zh-CN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AU"/>
              <a:t>Footer text goes in here</a:t>
            </a:r>
            <a:endParaRPr lang="en-AU" altLang="zh-CN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02DAA1-55A7-4421-8705-A5A47E7C9878}" type="slidenum">
              <a:rPr lang="zh-CN" altLang="en-AU"/>
              <a:pPr>
                <a:defRPr/>
              </a:pPr>
              <a:t>‹#›</a:t>
            </a:fld>
            <a:endParaRPr lang="en-AU" altLang="zh-CN"/>
          </a:p>
        </p:txBody>
      </p:sp>
    </p:spTree>
    <p:extLst>
      <p:ext uri="{BB962C8B-B14F-4D97-AF65-F5344CB8AC3E}">
        <p14:creationId xmlns:p14="http://schemas.microsoft.com/office/powerpoint/2010/main" val="26335880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16113"/>
            <a:ext cx="4038600" cy="4210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16113"/>
            <a:ext cx="4038600" cy="4210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AU"/>
              <a:t>Footer text goes in here</a:t>
            </a:r>
            <a:endParaRPr lang="en-AU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CF21FD-24A9-4171-940F-FED8245B44E1}" type="slidenum">
              <a:rPr lang="zh-CN" altLang="en-AU"/>
              <a:pPr>
                <a:defRPr/>
              </a:pPr>
              <a:t>‹#›</a:t>
            </a:fld>
            <a:endParaRPr lang="en-AU" altLang="zh-CN"/>
          </a:p>
        </p:txBody>
      </p:sp>
    </p:spTree>
    <p:extLst>
      <p:ext uri="{BB962C8B-B14F-4D97-AF65-F5344CB8AC3E}">
        <p14:creationId xmlns:p14="http://schemas.microsoft.com/office/powerpoint/2010/main" val="1074747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zh-CN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AU"/>
              <a:t>Footer text goes in here</a:t>
            </a:r>
            <a:endParaRPr lang="en-AU" altLang="zh-CN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25ABA8-0446-49E4-BE49-BEE44FBC5439}" type="slidenum">
              <a:rPr lang="zh-CN" altLang="en-AU"/>
              <a:pPr>
                <a:defRPr/>
              </a:pPr>
              <a:t>‹#›</a:t>
            </a:fld>
            <a:endParaRPr lang="en-AU" altLang="zh-CN"/>
          </a:p>
        </p:txBody>
      </p:sp>
    </p:spTree>
    <p:extLst>
      <p:ext uri="{BB962C8B-B14F-4D97-AF65-F5344CB8AC3E}">
        <p14:creationId xmlns:p14="http://schemas.microsoft.com/office/powerpoint/2010/main" val="1536137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zh-C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AU"/>
              <a:t>Footer text goes in here</a:t>
            </a:r>
            <a:endParaRPr lang="en-AU" altLang="zh-C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160059-734D-46FC-9B12-3FCF23381194}" type="slidenum">
              <a:rPr lang="zh-CN" altLang="en-AU"/>
              <a:pPr>
                <a:defRPr/>
              </a:pPr>
              <a:t>‹#›</a:t>
            </a:fld>
            <a:endParaRPr lang="en-AU" altLang="zh-CN"/>
          </a:p>
        </p:txBody>
      </p:sp>
    </p:spTree>
    <p:extLst>
      <p:ext uri="{BB962C8B-B14F-4D97-AF65-F5344CB8AC3E}">
        <p14:creationId xmlns:p14="http://schemas.microsoft.com/office/powerpoint/2010/main" val="1060061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zh-CN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AU"/>
              <a:t>Footer text goes in here</a:t>
            </a:r>
            <a:endParaRPr lang="en-AU" altLang="zh-CN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754E3A-47B6-4C5C-88ED-E03C5E8A8953}" type="slidenum">
              <a:rPr lang="zh-CN" altLang="en-AU"/>
              <a:pPr>
                <a:defRPr/>
              </a:pPr>
              <a:t>‹#›</a:t>
            </a:fld>
            <a:endParaRPr lang="en-AU" altLang="zh-CN"/>
          </a:p>
        </p:txBody>
      </p:sp>
    </p:spTree>
    <p:extLst>
      <p:ext uri="{BB962C8B-B14F-4D97-AF65-F5344CB8AC3E}">
        <p14:creationId xmlns:p14="http://schemas.microsoft.com/office/powerpoint/2010/main" val="22149344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AU"/>
              <a:t>Footer text goes in here</a:t>
            </a:r>
            <a:endParaRPr lang="en-AU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040167-3EA9-45E4-B95F-379BB1C75CFD}" type="slidenum">
              <a:rPr lang="zh-CN" altLang="en-AU"/>
              <a:pPr>
                <a:defRPr/>
              </a:pPr>
              <a:t>‹#›</a:t>
            </a:fld>
            <a:endParaRPr lang="en-AU" altLang="zh-CN"/>
          </a:p>
        </p:txBody>
      </p:sp>
    </p:spTree>
    <p:extLst>
      <p:ext uri="{BB962C8B-B14F-4D97-AF65-F5344CB8AC3E}">
        <p14:creationId xmlns:p14="http://schemas.microsoft.com/office/powerpoint/2010/main" val="28555921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AU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AU" altLang="zh-CN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zh-CN" altLang="en-AU"/>
              <a:t>Footer text goes in here</a:t>
            </a:r>
            <a:endParaRPr lang="en-AU" altLang="zh-CN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FF5A06-195E-4BA3-A3D3-82704ECBC1B8}" type="slidenum">
              <a:rPr lang="zh-CN" altLang="en-AU"/>
              <a:pPr>
                <a:defRPr/>
              </a:pPr>
              <a:t>‹#›</a:t>
            </a:fld>
            <a:endParaRPr lang="en-AU" altLang="zh-CN"/>
          </a:p>
        </p:txBody>
      </p:sp>
    </p:spTree>
    <p:extLst>
      <p:ext uri="{BB962C8B-B14F-4D97-AF65-F5344CB8AC3E}">
        <p14:creationId xmlns:p14="http://schemas.microsoft.com/office/powerpoint/2010/main" val="591667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w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8"/>
          <p:cNvSpPr>
            <a:spLocks noChangeArrowheads="1"/>
          </p:cNvSpPr>
          <p:nvPr/>
        </p:nvSpPr>
        <p:spPr bwMode="auto">
          <a:xfrm>
            <a:off x="0" y="6597650"/>
            <a:ext cx="9144000" cy="260350"/>
          </a:xfrm>
          <a:prstGeom prst="rect">
            <a:avLst/>
          </a:prstGeom>
          <a:solidFill>
            <a:srgbClr val="94B0BE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68313" y="765175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zh-CN" smtClean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16113"/>
            <a:ext cx="8229600" cy="421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AU" altLang="zh-CN" smtClean="0"/>
              <a:t>Click to edit Master text styles</a:t>
            </a:r>
          </a:p>
          <a:p>
            <a:pPr lvl="1"/>
            <a:r>
              <a:rPr lang="en-AU" altLang="zh-CN" smtClean="0"/>
              <a:t>Second level</a:t>
            </a:r>
          </a:p>
          <a:p>
            <a:pPr lvl="2"/>
            <a:r>
              <a:rPr lang="en-AU" altLang="zh-CN" smtClean="0"/>
              <a:t>Third level</a:t>
            </a:r>
          </a:p>
          <a:p>
            <a:pPr lvl="3"/>
            <a:r>
              <a:rPr lang="en-AU" altLang="zh-CN" smtClean="0"/>
              <a:t>Fourth level</a:t>
            </a:r>
          </a:p>
          <a:p>
            <a:pPr lvl="4"/>
            <a:r>
              <a:rPr lang="en-AU" altLang="zh-CN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5724525" y="6597650"/>
            <a:ext cx="2133600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ea typeface="宋体" pitchFamily="2" charset="-122"/>
              </a:defRPr>
            </a:lvl1pPr>
          </a:lstStyle>
          <a:p>
            <a:pPr>
              <a:defRPr/>
            </a:pPr>
            <a:endParaRPr lang="en-AU" altLang="zh-CN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95288" y="6597650"/>
            <a:ext cx="5040312" cy="19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ea typeface="宋体" pitchFamily="2" charset="-122"/>
              </a:defRPr>
            </a:lvl1pPr>
          </a:lstStyle>
          <a:p>
            <a:pPr>
              <a:defRPr/>
            </a:pPr>
            <a:r>
              <a:rPr lang="zh-CN" altLang="en-AU"/>
              <a:t>Footer text goes in here</a:t>
            </a:r>
            <a:endParaRPr lang="en-AU" altLang="zh-CN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101013" y="6597650"/>
            <a:ext cx="585787" cy="21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ea typeface="宋体" pitchFamily="2" charset="-122"/>
              </a:defRPr>
            </a:lvl1pPr>
          </a:lstStyle>
          <a:p>
            <a:pPr>
              <a:defRPr/>
            </a:pPr>
            <a:fld id="{4BCD7D9C-7CB0-4C79-8349-7A075F704D42}" type="slidenum">
              <a:rPr lang="zh-CN" altLang="en-AU"/>
              <a:pPr>
                <a:defRPr/>
              </a:pPr>
              <a:t>‹#›</a:t>
            </a:fld>
            <a:endParaRPr lang="en-AU" altLang="zh-CN"/>
          </a:p>
        </p:txBody>
      </p:sp>
      <p:sp>
        <p:nvSpPr>
          <p:cNvPr id="1032" name="Rectangle 7"/>
          <p:cNvSpPr>
            <a:spLocks noChangeArrowheads="1"/>
          </p:cNvSpPr>
          <p:nvPr/>
        </p:nvSpPr>
        <p:spPr bwMode="auto">
          <a:xfrm>
            <a:off x="0" y="0"/>
            <a:ext cx="9144000" cy="765175"/>
          </a:xfrm>
          <a:prstGeom prst="rect">
            <a:avLst/>
          </a:prstGeom>
          <a:solidFill>
            <a:srgbClr val="33333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endParaRPr lang="zh-CN" altLang="en-US">
              <a:ea typeface="宋体" pitchFamily="2" charset="-122"/>
            </a:endParaRPr>
          </a:p>
        </p:txBody>
      </p:sp>
      <p:pic>
        <p:nvPicPr>
          <p:cNvPr id="1033" name="Picture 9" descr="ANU_LOGO_WHITE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313" y="115888"/>
            <a:ext cx="1511300" cy="525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98" r:id="rId1"/>
    <p:sldLayoutId id="2147483987" r:id="rId2"/>
    <p:sldLayoutId id="2147483988" r:id="rId3"/>
    <p:sldLayoutId id="2147483989" r:id="rId4"/>
    <p:sldLayoutId id="2147483990" r:id="rId5"/>
    <p:sldLayoutId id="2147483991" r:id="rId6"/>
    <p:sldLayoutId id="2147483992" r:id="rId7"/>
    <p:sldLayoutId id="2147483993" r:id="rId8"/>
    <p:sldLayoutId id="2147483994" r:id="rId9"/>
    <p:sldLayoutId id="2147483995" r:id="rId10"/>
    <p:sldLayoutId id="2147483996" r:id="rId11"/>
    <p:sldLayoutId id="2147483997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cs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cs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cs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rgbClr val="527688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39750" y="1411288"/>
            <a:ext cx="8207375" cy="1200150"/>
          </a:xfrm>
        </p:spPr>
        <p:txBody>
          <a:bodyPr/>
          <a:lstStyle/>
          <a:p>
            <a:pPr algn="ctr" eaLnBrk="1" hangingPunct="1"/>
            <a:r>
              <a:rPr lang="en-US" smtClean="0">
                <a:cs typeface="Times New Roman" pitchFamily="18" charset="0"/>
              </a:rPr>
              <a:t>The White Paper on Australia and the Asian Century</a:t>
            </a:r>
            <a:endParaRPr lang="zh-CN" altLang="en-US" smtClean="0"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307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573463"/>
            <a:ext cx="8280400" cy="3281362"/>
          </a:xfrm>
        </p:spPr>
        <p:txBody>
          <a:bodyPr/>
          <a:lstStyle/>
          <a:p>
            <a:pPr algn="ctr" eaLnBrk="1" hangingPunct="1"/>
            <a:r>
              <a:rPr lang="en-US" sz="2400" i="1" smtClean="0"/>
              <a:t>Peter Drysdale</a:t>
            </a:r>
          </a:p>
          <a:p>
            <a:pPr algn="ctr" eaLnBrk="1" hangingPunct="1"/>
            <a:r>
              <a:rPr lang="en-US" sz="2400" i="1" smtClean="0"/>
              <a:t>Crawford School of Public Policy , ANU  </a:t>
            </a:r>
          </a:p>
          <a:p>
            <a:pPr eaLnBrk="1" hangingPunct="1"/>
            <a:endParaRPr lang="en-US" sz="2400" b="1" i="1" smtClean="0"/>
          </a:p>
          <a:p>
            <a:pPr eaLnBrk="1" hangingPunct="1"/>
            <a:endParaRPr lang="en-US" sz="2400" b="1" i="1" smtClean="0"/>
          </a:p>
          <a:p>
            <a:pPr eaLnBrk="1" hangingPunct="1"/>
            <a:endParaRPr lang="en-US" sz="2400" b="1" i="1" smtClean="0"/>
          </a:p>
          <a:p>
            <a:pPr algn="ctr" eaLnBrk="1" hangingPunct="1"/>
            <a:r>
              <a:rPr lang="en-US" sz="2000" b="1" smtClean="0"/>
              <a:t>Australian Parliamentary Library, Key Issues Seminar, Canberra, 16 August 2012</a:t>
            </a:r>
          </a:p>
          <a:p>
            <a:pPr eaLnBrk="1" hangingPunct="1"/>
            <a:endParaRPr lang="zh-CN" altLang="en-US" sz="2000" smtClean="0">
              <a:ea typeface="宋体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AA7FF1B8-3B57-47C9-ABBE-303B3264779D}" type="slidenum">
              <a:rPr lang="zh-CN" altLang="en-AU" smtClean="0"/>
              <a:pPr eaLnBrk="1" hangingPunct="1"/>
              <a:t>2</a:t>
            </a:fld>
            <a:endParaRPr lang="en-AU" altLang="zh-CN" smtClean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2" indent="-287338">
              <a:spcBef>
                <a:spcPts val="1200"/>
              </a:spcBef>
              <a:spcAft>
                <a:spcPts val="600"/>
              </a:spcAft>
            </a:pPr>
            <a:r>
              <a:rPr lang="en-AU" dirty="0" smtClean="0"/>
              <a:t>what’s going on in Asia is big; the scale and speed of change</a:t>
            </a:r>
          </a:p>
          <a:p>
            <a:pPr lvl="2" indent="-287338">
              <a:spcBef>
                <a:spcPts val="1200"/>
              </a:spcBef>
              <a:spcAft>
                <a:spcPts val="600"/>
              </a:spcAft>
            </a:pPr>
            <a:r>
              <a:rPr lang="en-AU" dirty="0" smtClean="0"/>
              <a:t>Asia’s century is here: income and trade share; middle class; rates of growth; impact on the world</a:t>
            </a:r>
          </a:p>
          <a:p>
            <a:pPr lvl="2" indent="-287338">
              <a:spcBef>
                <a:spcPts val="1200"/>
              </a:spcBef>
              <a:spcAft>
                <a:spcPts val="600"/>
              </a:spcAft>
            </a:pPr>
            <a:r>
              <a:rPr lang="en-AU" dirty="0" smtClean="0"/>
              <a:t>impact on Australia, the region and the world</a:t>
            </a:r>
          </a:p>
          <a:p>
            <a:pPr lvl="2" indent="-287338">
              <a:spcBef>
                <a:spcPts val="1200"/>
              </a:spcBef>
              <a:spcAft>
                <a:spcPts val="600"/>
              </a:spcAft>
            </a:pPr>
            <a:r>
              <a:rPr lang="en-AU" dirty="0" smtClean="0"/>
              <a:t>Importance of geography and distance</a:t>
            </a:r>
          </a:p>
          <a:p>
            <a:pPr lvl="2" indent="-287338">
              <a:spcBef>
                <a:spcPts val="1200"/>
              </a:spcBef>
              <a:spcAft>
                <a:spcPts val="600"/>
              </a:spcAft>
            </a:pPr>
            <a:r>
              <a:rPr lang="en-AU" dirty="0" smtClean="0"/>
              <a:t>regional and global impact</a:t>
            </a:r>
          </a:p>
          <a:p>
            <a:pPr lvl="2" indent="-287338">
              <a:spcBef>
                <a:spcPts val="1200"/>
              </a:spcBef>
              <a:spcAft>
                <a:spcPts val="600"/>
              </a:spcAft>
            </a:pPr>
            <a:r>
              <a:rPr lang="en-AU" dirty="0" smtClean="0"/>
              <a:t>nature of the task</a:t>
            </a:r>
          </a:p>
        </p:txBody>
      </p:sp>
      <p:sp>
        <p:nvSpPr>
          <p:cNvPr id="410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Welcome the Asian Century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700213"/>
            <a:ext cx="8280400" cy="4681537"/>
          </a:xfrm>
        </p:spPr>
        <p:txBody>
          <a:bodyPr/>
          <a:lstStyle/>
          <a:p>
            <a:pPr marL="914400" lvl="2" indent="0">
              <a:spcAft>
                <a:spcPts val="600"/>
              </a:spcAft>
              <a:buFontTx/>
              <a:buNone/>
            </a:pPr>
            <a:endParaRPr lang="en-AU" dirty="0" smtClean="0"/>
          </a:p>
          <a:p>
            <a:pPr marL="914400" lvl="2" indent="0">
              <a:spcAft>
                <a:spcPts val="600"/>
              </a:spcAft>
            </a:pPr>
            <a:r>
              <a:rPr lang="en-AU" dirty="0" smtClean="0"/>
              <a:t> Prime Minister’s announcement set context</a:t>
            </a:r>
          </a:p>
          <a:p>
            <a:pPr marL="914400" lvl="2" indent="0">
              <a:spcAft>
                <a:spcPts val="600"/>
              </a:spcAft>
            </a:pPr>
            <a:r>
              <a:rPr lang="en-AU" dirty="0" smtClean="0"/>
              <a:t>Task Force and Advisory Committee</a:t>
            </a:r>
          </a:p>
          <a:p>
            <a:pPr marL="914400" lvl="2" indent="0">
              <a:spcAft>
                <a:spcPts val="600"/>
              </a:spcAft>
            </a:pPr>
            <a:r>
              <a:rPr lang="en-AU" dirty="0" smtClean="0"/>
              <a:t> scale of the task; national consultations</a:t>
            </a:r>
          </a:p>
          <a:p>
            <a:pPr marL="914400" lvl="2" indent="0">
              <a:spcAft>
                <a:spcPts val="600"/>
              </a:spcAft>
            </a:pPr>
            <a:r>
              <a:rPr lang="en-AU" dirty="0" smtClean="0"/>
              <a:t> participation and interest</a:t>
            </a:r>
          </a:p>
          <a:p>
            <a:pPr marL="914400" lvl="2" indent="0">
              <a:spcAft>
                <a:spcPts val="600"/>
              </a:spcAft>
            </a:pPr>
            <a:r>
              <a:rPr lang="en-AU" dirty="0" smtClean="0"/>
              <a:t> submissions and press</a:t>
            </a:r>
          </a:p>
          <a:p>
            <a:pPr marL="914400" lvl="2" indent="0"/>
            <a:r>
              <a:rPr lang="en-AU" dirty="0" smtClean="0"/>
              <a:t> government white paper; but exceptional character</a:t>
            </a:r>
          </a:p>
          <a:p>
            <a:pPr marL="914400" lvl="2" indent="0"/>
            <a:r>
              <a:rPr lang="en-AU" dirty="0" smtClean="0"/>
              <a:t> attending to the opportunities and the risks</a:t>
            </a:r>
          </a:p>
          <a:p>
            <a:pPr marL="914400" lvl="2" indent="0"/>
            <a:r>
              <a:rPr lang="en-AU" dirty="0" smtClean="0"/>
              <a:t> attending to shifts in economic and political power</a:t>
            </a:r>
          </a:p>
          <a:p>
            <a:pPr marL="914400" lvl="2" indent="0">
              <a:buFontTx/>
              <a:buNone/>
            </a:pPr>
            <a:endParaRPr lang="en-AU" dirty="0" smtClean="0"/>
          </a:p>
          <a:p>
            <a:pPr marL="914400" lvl="2" indent="0"/>
            <a:endParaRPr lang="en-AU" altLang="zh-CN" sz="1800" dirty="0" smtClean="0"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5123" name="Title 1"/>
          <p:cNvSpPr>
            <a:spLocks noGrp="1"/>
          </p:cNvSpPr>
          <p:nvPr>
            <p:ph type="title"/>
          </p:nvPr>
        </p:nvSpPr>
        <p:spPr>
          <a:xfrm>
            <a:off x="468313" y="1196975"/>
            <a:ext cx="8229600" cy="1143000"/>
          </a:xfrm>
        </p:spPr>
        <p:txBody>
          <a:bodyPr/>
          <a:lstStyle/>
          <a:p>
            <a:pPr marL="341313" indent="-341313" eaLnBrk="1" hangingPunct="1">
              <a:lnSpc>
                <a:spcPct val="114000"/>
              </a:lnSpc>
              <a:spcBef>
                <a:spcPts val="575"/>
              </a:spcBef>
            </a:pPr>
            <a:r>
              <a:rPr lang="en-AU" altLang="zh-CN" sz="2800" dirty="0" smtClean="0">
                <a:ea typeface="宋体" pitchFamily="2" charset="-122"/>
                <a:cs typeface="Times New Roman" pitchFamily="18" charset="0"/>
              </a:rPr>
              <a:t/>
            </a:r>
            <a:br>
              <a:rPr lang="en-AU" altLang="zh-CN" sz="2800" dirty="0" smtClean="0">
                <a:ea typeface="宋体" pitchFamily="2" charset="-122"/>
                <a:cs typeface="Times New Roman" pitchFamily="18" charset="0"/>
              </a:rPr>
            </a:br>
            <a:r>
              <a:rPr lang="en-AU" altLang="zh-CN" dirty="0" smtClean="0">
                <a:ea typeface="宋体" pitchFamily="2" charset="-122"/>
                <a:cs typeface="Times New Roman" pitchFamily="18" charset="0"/>
              </a:rPr>
              <a:t>Re-Thinking National Strategies</a:t>
            </a:r>
            <a:br>
              <a:rPr lang="en-AU" altLang="zh-CN" dirty="0" smtClean="0">
                <a:ea typeface="宋体" pitchFamily="2" charset="-122"/>
                <a:cs typeface="Times New Roman" pitchFamily="18" charset="0"/>
              </a:rPr>
            </a:br>
            <a:endParaRPr lang="en-AU" dirty="0" smtClean="0">
              <a:ea typeface="宋体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1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1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1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1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1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1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12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2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07C37A74-991F-4BCA-A790-46F344FEAB44}" type="slidenum">
              <a:rPr lang="zh-CN" altLang="en-AU" smtClean="0"/>
              <a:pPr eaLnBrk="1" hangingPunct="1"/>
              <a:t>4</a:t>
            </a:fld>
            <a:endParaRPr lang="en-AU" altLang="zh-CN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836613"/>
            <a:ext cx="8064500" cy="708025"/>
          </a:xfrm>
        </p:spPr>
        <p:txBody>
          <a:bodyPr/>
          <a:lstStyle/>
          <a:p>
            <a:pPr eaLnBrk="1" hangingPunct="1"/>
            <a:r>
              <a:rPr lang="en-AU" altLang="zh-CN" smtClean="0">
                <a:ea typeface="宋体" pitchFamily="2" charset="-122"/>
              </a:rPr>
              <a:t>What Broad Priorities?</a:t>
            </a:r>
            <a:endParaRPr lang="zh-CN" altLang="en-US" smtClean="0">
              <a:solidFill>
                <a:schemeClr val="tx1"/>
              </a:solidFill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557338"/>
            <a:ext cx="8424863" cy="4535487"/>
          </a:xfrm>
        </p:spPr>
        <p:txBody>
          <a:bodyPr/>
          <a:lstStyle/>
          <a:p>
            <a:pPr lvl="2">
              <a:spcAft>
                <a:spcPts val="600"/>
              </a:spcAft>
              <a:defRPr/>
            </a:pPr>
            <a:r>
              <a:rPr lang="en-AU" dirty="0" smtClean="0"/>
              <a:t>what needs to be done at home</a:t>
            </a:r>
          </a:p>
          <a:p>
            <a:pPr lvl="2">
              <a:spcAft>
                <a:spcPts val="600"/>
              </a:spcAft>
              <a:defRPr/>
            </a:pPr>
            <a:r>
              <a:rPr lang="en-AU" dirty="0"/>
              <a:t>e</a:t>
            </a:r>
            <a:r>
              <a:rPr lang="en-AU" dirty="0" smtClean="0"/>
              <a:t>conomic and social policy settings: scale of impact on Australia</a:t>
            </a:r>
          </a:p>
          <a:p>
            <a:pPr lvl="2">
              <a:spcAft>
                <a:spcPts val="600"/>
              </a:spcAft>
              <a:defRPr/>
            </a:pPr>
            <a:r>
              <a:rPr lang="en-AU" dirty="0" smtClean="0"/>
              <a:t>international initiatives: global setting of Asia’s growth</a:t>
            </a:r>
          </a:p>
          <a:p>
            <a:pPr lvl="2">
              <a:spcAft>
                <a:spcPts val="600"/>
              </a:spcAft>
              <a:defRPr/>
            </a:pPr>
            <a:r>
              <a:rPr lang="en-AU" dirty="0" smtClean="0"/>
              <a:t>Asia in the G20; regional arrangements; and bilateral partnerships; and shared security</a:t>
            </a:r>
          </a:p>
          <a:p>
            <a:pPr lvl="2">
              <a:spcAft>
                <a:spcPts val="600"/>
              </a:spcAft>
              <a:defRPr/>
            </a:pPr>
            <a:r>
              <a:rPr lang="en-AU" dirty="0" smtClean="0"/>
              <a:t>national assets and capabilities in business, education and the public sectors: (30 per cent overseas born; 10 per cent Asian born); </a:t>
            </a:r>
          </a:p>
          <a:p>
            <a:pPr marL="914400" lvl="2" indent="0">
              <a:spcAft>
                <a:spcPts val="600"/>
              </a:spcAft>
              <a:buFontTx/>
              <a:buNone/>
              <a:defRPr/>
            </a:pPr>
            <a:endParaRPr lang="en-AU" altLang="zh-CN" sz="1800" dirty="0" smtClean="0">
              <a:ea typeface="宋体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266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Lessons So Far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sz="2400" dirty="0" smtClean="0"/>
              <a:t>stakeholder and community response</a:t>
            </a:r>
          </a:p>
          <a:p>
            <a:r>
              <a:rPr lang="en-AU" sz="2400" dirty="0" smtClean="0"/>
              <a:t>recognition of the importance and ambition of the White Paper study</a:t>
            </a:r>
          </a:p>
          <a:p>
            <a:r>
              <a:rPr lang="en-AU" sz="2400" dirty="0" smtClean="0"/>
              <a:t>beginning of a national conversation</a:t>
            </a:r>
          </a:p>
          <a:p>
            <a:r>
              <a:rPr lang="en-AU" sz="2400" dirty="0" smtClean="0"/>
              <a:t>White Paper cannot pretend to all the solutions now</a:t>
            </a:r>
          </a:p>
          <a:p>
            <a:r>
              <a:rPr lang="en-AU" sz="2400" dirty="0" smtClean="0"/>
              <a:t>setting policy directions for the future</a:t>
            </a:r>
          </a:p>
          <a:p>
            <a:r>
              <a:rPr lang="en-AU" sz="2400" dirty="0" smtClean="0"/>
              <a:t>engaging business and community leaders in policy development</a:t>
            </a:r>
          </a:p>
          <a:p>
            <a:r>
              <a:rPr lang="en-AU" sz="2400" dirty="0" smtClean="0"/>
              <a:t>beyond government: a shared task in changing mindsets and priorities</a:t>
            </a:r>
          </a:p>
          <a:p>
            <a:endParaRPr lang="en-AU" sz="2400" dirty="0" smtClean="0"/>
          </a:p>
          <a:p>
            <a:endParaRPr lang="en-AU" sz="2400" dirty="0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15958E4-4D93-4D5C-8A6D-A8993C218F43}" type="slidenum">
              <a:rPr lang="zh-CN" altLang="en-AU" smtClean="0"/>
              <a:pPr eaLnBrk="1" hangingPunct="1"/>
              <a:t>5</a:t>
            </a:fld>
            <a:endParaRPr lang="en-AU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17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build="p"/>
    </p:bldLst>
  </p:timing>
</p:sld>
</file>

<file path=ppt/theme/theme1.xml><?xml version="1.0" encoding="utf-8"?>
<a:theme xmlns:a="http://schemas.openxmlformats.org/drawingml/2006/main" name="ANUPowerpointTemplate2010">
  <a:themeElements>
    <a:clrScheme name="ANUPowerpointTemplate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NUPowerpointTemplate2010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UPowerpointTemplate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UPowerpointTemplate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UPowerpointTemplate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UPowerpointTemplate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UPowerpointTemplate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UPowerpointTemplate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UPowerpointTemplate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ANUPowerpointTemplate2010</Template>
  <TotalTime>2403</TotalTime>
  <Words>277</Words>
  <Application>Microsoft Office PowerPoint</Application>
  <PresentationFormat>On-screen Show (4:3)</PresentationFormat>
  <Paragraphs>43</Paragraphs>
  <Slides>5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ANUPowerpointTemplate2010</vt:lpstr>
      <vt:lpstr>The White Paper on Australia and the Asian Century</vt:lpstr>
      <vt:lpstr>Welcome the Asian Century</vt:lpstr>
      <vt:lpstr> Re-Thinking National Strategies </vt:lpstr>
      <vt:lpstr>What Broad Priorities?</vt:lpstr>
      <vt:lpstr>Lessons So Far</vt:lpstr>
    </vt:vector>
  </TitlesOfParts>
  <Company>The Australian National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u4031391</dc:creator>
  <cp:lastModifiedBy>jamesjo</cp:lastModifiedBy>
  <cp:revision>145</cp:revision>
  <dcterms:created xsi:type="dcterms:W3CDTF">2010-10-19T05:25:31Z</dcterms:created>
  <dcterms:modified xsi:type="dcterms:W3CDTF">2012-08-16T03:39:36Z</dcterms:modified>
</cp:coreProperties>
</file>